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73" r:id="rId3"/>
    <p:sldId id="274" r:id="rId4"/>
    <p:sldId id="275" r:id="rId5"/>
    <p:sldId id="276" r:id="rId6"/>
    <p:sldId id="280" r:id="rId7"/>
    <p:sldId id="281" r:id="rId8"/>
    <p:sldId id="277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6" r:id="rId18"/>
    <p:sldId id="267" r:id="rId19"/>
    <p:sldId id="268" r:id="rId20"/>
    <p:sldId id="26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7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image" Target="../media/image38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image" Target="../media/image41.emf"/><Relationship Id="rId5" Type="http://schemas.openxmlformats.org/officeDocument/2006/relationships/image" Target="../media/image45.emf"/><Relationship Id="rId4" Type="http://schemas.openxmlformats.org/officeDocument/2006/relationships/image" Target="../media/image44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image" Target="../media/image46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image" Target="../media/image49.emf"/><Relationship Id="rId4" Type="http://schemas.openxmlformats.org/officeDocument/2006/relationships/image" Target="../media/image52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image" Target="../media/image53.emf"/><Relationship Id="rId6" Type="http://schemas.openxmlformats.org/officeDocument/2006/relationships/image" Target="../media/image58.emf"/><Relationship Id="rId5" Type="http://schemas.openxmlformats.org/officeDocument/2006/relationships/image" Target="../media/image57.emf"/><Relationship Id="rId4" Type="http://schemas.openxmlformats.org/officeDocument/2006/relationships/image" Target="../media/image56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image" Target="../media/image60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emf"/><Relationship Id="rId1" Type="http://schemas.openxmlformats.org/officeDocument/2006/relationships/image" Target="../media/image6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emf"/><Relationship Id="rId4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A0C0B-465F-40A7-AF7A-E1255F643B1F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0.emf"/><Relationship Id="rId4" Type="http://schemas.openxmlformats.org/officeDocument/2006/relationships/oleObject" Target="../embeddings/oleObject14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3.e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32.emf"/><Relationship Id="rId9" Type="http://schemas.openxmlformats.org/officeDocument/2006/relationships/image" Target="../media/image34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6.emf"/><Relationship Id="rId5" Type="http://schemas.openxmlformats.org/officeDocument/2006/relationships/oleObject" Target="../embeddings/oleObject20.bin"/><Relationship Id="rId10" Type="http://schemas.openxmlformats.org/officeDocument/2006/relationships/oleObject" Target="../embeddings/oleObject23.bin"/><Relationship Id="rId4" Type="http://schemas.openxmlformats.org/officeDocument/2006/relationships/image" Target="../media/image35.emf"/><Relationship Id="rId9" Type="http://schemas.openxmlformats.org/officeDocument/2006/relationships/image" Target="../media/image37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oleObject" Target="../embeddings/oleObject24.bin"/><Relationship Id="rId7" Type="http://schemas.openxmlformats.org/officeDocument/2006/relationships/image" Target="../media/image39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6.bin"/><Relationship Id="rId5" Type="http://schemas.openxmlformats.org/officeDocument/2006/relationships/oleObject" Target="../embeddings/oleObject25.bin"/><Relationship Id="rId4" Type="http://schemas.openxmlformats.org/officeDocument/2006/relationships/image" Target="../media/image38.emf"/><Relationship Id="rId9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image" Target="../media/image45.emf"/><Relationship Id="rId3" Type="http://schemas.openxmlformats.org/officeDocument/2006/relationships/oleObject" Target="../embeddings/oleObject28.bin"/><Relationship Id="rId7" Type="http://schemas.openxmlformats.org/officeDocument/2006/relationships/image" Target="../media/image42.emf"/><Relationship Id="rId12" Type="http://schemas.openxmlformats.org/officeDocument/2006/relationships/oleObject" Target="../embeddings/oleObject3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44.emf"/><Relationship Id="rId5" Type="http://schemas.openxmlformats.org/officeDocument/2006/relationships/oleObject" Target="../embeddings/oleObject29.bin"/><Relationship Id="rId10" Type="http://schemas.openxmlformats.org/officeDocument/2006/relationships/oleObject" Target="../embeddings/oleObject32.bin"/><Relationship Id="rId4" Type="http://schemas.openxmlformats.org/officeDocument/2006/relationships/image" Target="../media/image41.emf"/><Relationship Id="rId9" Type="http://schemas.openxmlformats.org/officeDocument/2006/relationships/image" Target="../media/image43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emf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7.e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46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0.emf"/><Relationship Id="rId5" Type="http://schemas.openxmlformats.org/officeDocument/2006/relationships/oleObject" Target="../embeddings/oleObject38.bin"/><Relationship Id="rId10" Type="http://schemas.openxmlformats.org/officeDocument/2006/relationships/image" Target="../media/image52.emf"/><Relationship Id="rId4" Type="http://schemas.openxmlformats.org/officeDocument/2006/relationships/image" Target="../media/image49.emf"/><Relationship Id="rId9" Type="http://schemas.openxmlformats.org/officeDocument/2006/relationships/oleObject" Target="../embeddings/oleObject40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13" Type="http://schemas.openxmlformats.org/officeDocument/2006/relationships/image" Target="../media/image57.emf"/><Relationship Id="rId3" Type="http://schemas.openxmlformats.org/officeDocument/2006/relationships/oleObject" Target="../embeddings/oleObject41.bin"/><Relationship Id="rId7" Type="http://schemas.openxmlformats.org/officeDocument/2006/relationships/image" Target="../media/image54.emf"/><Relationship Id="rId12" Type="http://schemas.openxmlformats.org/officeDocument/2006/relationships/oleObject" Target="../embeddings/oleObject4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42.bin"/><Relationship Id="rId11" Type="http://schemas.openxmlformats.org/officeDocument/2006/relationships/image" Target="../media/image56.emf"/><Relationship Id="rId5" Type="http://schemas.openxmlformats.org/officeDocument/2006/relationships/image" Target="../media/image59.jpeg"/><Relationship Id="rId15" Type="http://schemas.openxmlformats.org/officeDocument/2006/relationships/image" Target="../media/image58.emf"/><Relationship Id="rId10" Type="http://schemas.openxmlformats.org/officeDocument/2006/relationships/oleObject" Target="../embeddings/oleObject44.bin"/><Relationship Id="rId4" Type="http://schemas.openxmlformats.org/officeDocument/2006/relationships/image" Target="../media/image53.emf"/><Relationship Id="rId9" Type="http://schemas.openxmlformats.org/officeDocument/2006/relationships/image" Target="../media/image55.emf"/><Relationship Id="rId14" Type="http://schemas.openxmlformats.org/officeDocument/2006/relationships/oleObject" Target="../embeddings/oleObject46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7" Type="http://schemas.openxmlformats.org/officeDocument/2006/relationships/image" Target="../media/image61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48.bin"/><Relationship Id="rId5" Type="http://schemas.openxmlformats.org/officeDocument/2006/relationships/image" Target="../media/image62.jpeg"/><Relationship Id="rId4" Type="http://schemas.openxmlformats.org/officeDocument/2006/relationships/image" Target="../media/image60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4.emf"/><Relationship Id="rId5" Type="http://schemas.openxmlformats.org/officeDocument/2006/relationships/oleObject" Target="../embeddings/oleObject50.bin"/><Relationship Id="rId4" Type="http://schemas.openxmlformats.org/officeDocument/2006/relationships/image" Target="../media/image63.emf"/><Relationship Id="rId9" Type="http://schemas.openxmlformats.org/officeDocument/2006/relationships/image" Target="../media/image6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66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9.emf"/><Relationship Id="rId4" Type="http://schemas.openxmlformats.org/officeDocument/2006/relationships/image" Target="../media/image6.emf"/><Relationship Id="rId9" Type="http://schemas.openxmlformats.org/officeDocument/2006/relationships/oleObject" Target="../embeddings/oleObject5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6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8928991" cy="87060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6308614"/>
            <a:ext cx="8928991" cy="180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7" name="Picture 7" descr="C:\Documents and Settings\Admin\Рабочий стол\Обложка брошюры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7772797" cy="367240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8" name="Picture 8" descr="C:\Documents and Settings\Admin\Рабочий стол\а брошюры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181730"/>
            <a:ext cx="3995737" cy="18653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2027" y="621394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МБОУ Топкинская ООШ</a:t>
            </a:r>
            <a:endParaRPr lang="ru-RU" sz="4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32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5966" y="1910728"/>
            <a:ext cx="392909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быстро ляг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прикрой голову руками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опасайся падения штукатурки, арматуры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держись подальше от окон, шкафов, полок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беги, не пользуйся лифтом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опасайся застекленных поверхностей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держись ближе к дверным проёмам в несущих стенах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Documents and Settings\Администратор\Рабочий стол\1_files\slide0001-2.jpg"/>
          <p:cNvPicPr>
            <a:picLocks noChangeAspect="1" noChangeArrowheads="1"/>
          </p:cNvPicPr>
          <p:nvPr/>
        </p:nvPicPr>
        <p:blipFill>
          <a:blip r:embed="rId3" cstate="screen">
            <a:lum bright="-1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0635" y="4929198"/>
            <a:ext cx="2857520" cy="110091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28596" y="352364"/>
            <a:ext cx="3732689" cy="163121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помещении возможен взрыв,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узел 8"/>
          <p:cNvSpPr/>
          <p:nvPr/>
        </p:nvSpPr>
        <p:spPr>
          <a:xfrm>
            <a:off x="428596" y="204397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428596" y="285749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351891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428596" y="418956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28596" y="459048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428596" y="524265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4214811" y="928670"/>
          <a:ext cx="4771798" cy="4707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CorelDRAW" r:id="rId4" imgW="1328400" imgH="1311120" progId="">
                  <p:embed/>
                </p:oleObj>
              </mc:Choice>
              <mc:Fallback>
                <p:oleObj name="CorelDRAW" r:id="rId4" imgW="1328400" imgH="1311120" progId="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4811" y="928670"/>
                        <a:ext cx="4771798" cy="47071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517314" y="428604"/>
            <a:ext cx="697628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2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17" name="Пятно 1 16"/>
          <p:cNvSpPr/>
          <p:nvPr/>
        </p:nvSpPr>
        <p:spPr>
          <a:xfrm>
            <a:off x="4500562" y="4857760"/>
            <a:ext cx="2000264" cy="1857388"/>
          </a:xfrm>
          <a:prstGeom prst="irregularSeal1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428596" y="245412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узел 17"/>
          <p:cNvSpPr/>
          <p:nvPr/>
        </p:nvSpPr>
        <p:spPr>
          <a:xfrm>
            <a:off x="428596" y="286673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мка 1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9880966"/>
              </p:ext>
            </p:extLst>
          </p:nvPr>
        </p:nvGraphicFramePr>
        <p:xfrm>
          <a:off x="4453862" y="785793"/>
          <a:ext cx="4643438" cy="37350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7" name="CorelDRAW" r:id="rId3" imgW="1856160" imgH="1492200" progId="">
                  <p:embed/>
                </p:oleObj>
              </mc:Choice>
              <mc:Fallback>
                <p:oleObj name="CorelDRAW" r:id="rId3" imgW="1856160" imgH="1492200" progId="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3862" y="785793"/>
                        <a:ext cx="4643438" cy="37350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99180" y="1959012"/>
            <a:ext cx="44291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беги к месту взрыва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интересуйся, почему происходит взрыв у случайных прохожих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отбеги подальше в сторону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спрячься за угол, выступ здания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быстро ляг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прикрой голову руками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опасайся падения столбов и линий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электропередач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старайся укрыться, но вдали от высотных зданий и сооружений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285728"/>
            <a:ext cx="697628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2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9" name="Пятно 1 8"/>
          <p:cNvSpPr/>
          <p:nvPr/>
        </p:nvSpPr>
        <p:spPr>
          <a:xfrm>
            <a:off x="5000628" y="3714752"/>
            <a:ext cx="1357322" cy="1214446"/>
          </a:xfrm>
          <a:prstGeom prst="irregularSeal1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58554" y="369024"/>
            <a:ext cx="3213380" cy="163121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возможен взрыв на улице,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209693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428596" y="356264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28596" y="393830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428596" y="434845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428596" y="475182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428596" y="542002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4572000" y="4714884"/>
          <a:ext cx="967612" cy="1428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8" name="CorelDRAW" r:id="rId5" imgW="4312440" imgH="6366960" progId="">
                  <p:embed/>
                </p:oleObj>
              </mc:Choice>
              <mc:Fallback>
                <p:oleObj name="CorelDRAW" r:id="rId5" imgW="4312440" imgH="6366960" progId="">
                  <p:embed/>
                  <p:pic>
                    <p:nvPicPr>
                      <p:cNvPr id="0" name="Picture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714884"/>
                        <a:ext cx="967612" cy="14287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Object 6"/>
          <p:cNvGraphicFramePr>
            <a:graphicFrameLocks noChangeAspect="1"/>
          </p:cNvGraphicFramePr>
          <p:nvPr/>
        </p:nvGraphicFramePr>
        <p:xfrm>
          <a:off x="5572132" y="5143512"/>
          <a:ext cx="1063625" cy="157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9" name="CorelDRAW" r:id="rId7" imgW="4312440" imgH="6366960" progId="">
                  <p:embed/>
                </p:oleObj>
              </mc:Choice>
              <mc:Fallback>
                <p:oleObj name="CorelDRAW" r:id="rId7" imgW="4312440" imgH="6366960" progId="">
                  <p:embed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2132" y="5143512"/>
                        <a:ext cx="1063625" cy="157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6385868" y="3857628"/>
          <a:ext cx="1900907" cy="1214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0" name="CorelDRAW CMX" r:id="rId8" imgW="3579840" imgH="2287800" progId="">
                  <p:embed/>
                </p:oleObj>
              </mc:Choice>
              <mc:Fallback>
                <p:oleObj name="CorelDRAW CMX" r:id="rId8" imgW="3579840" imgH="2287800" progId="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5868" y="3857628"/>
                        <a:ext cx="1900907" cy="12144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Блок-схема: узел 16"/>
          <p:cNvSpPr/>
          <p:nvPr/>
        </p:nvSpPr>
        <p:spPr>
          <a:xfrm>
            <a:off x="428596" y="250030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узел 18"/>
          <p:cNvSpPr/>
          <p:nvPr/>
        </p:nvSpPr>
        <p:spPr>
          <a:xfrm>
            <a:off x="428596" y="314324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мка 1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09" name="Object 13"/>
          <p:cNvGraphicFramePr>
            <a:graphicFrameLocks noChangeAspect="1"/>
          </p:cNvGraphicFramePr>
          <p:nvPr/>
        </p:nvGraphicFramePr>
        <p:xfrm>
          <a:off x="4302137" y="500042"/>
          <a:ext cx="4341829" cy="33545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0" name="CorelDRAW CMX" r:id="rId3" imgW="2682720" imgH="2073240" progId="">
                  <p:embed/>
                </p:oleObj>
              </mc:Choice>
              <mc:Fallback>
                <p:oleObj name="CorelDRAW CMX" r:id="rId3" imgW="2682720" imgH="2073240" progId="">
                  <p:embed/>
                  <p:pic>
                    <p:nvPicPr>
                      <p:cNvPr id="0" name="Picture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2137" y="500042"/>
                        <a:ext cx="4341829" cy="33545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99182" y="2228409"/>
            <a:ext cx="3643338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стой у окна, даже если оно закрыто занавеской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поднимайся выше уровня подоконника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входи в комнату, со стороны которой слышны выстрелы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позвони по телефону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02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подходи ни к окну, ни к дверям, если будут звать и говорить, что это милиция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позвони родителям и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сообщи им о выстрелах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3929058" y="1475468"/>
          <a:ext cx="1785950" cy="20249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1" name="CorelDRAW" r:id="rId5" imgW="4203360" imgH="4765680" progId="">
                  <p:embed/>
                </p:oleObj>
              </mc:Choice>
              <mc:Fallback>
                <p:oleObj name="CorelDRAW" r:id="rId5" imgW="4203360" imgH="4765680" progId="">
                  <p:embed/>
                  <p:pic>
                    <p:nvPicPr>
                      <p:cNvPr id="0" name="Picture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9058" y="1475468"/>
                        <a:ext cx="1785950" cy="20249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7" name="Object 11"/>
          <p:cNvGraphicFramePr>
            <a:graphicFrameLocks noChangeAspect="1"/>
          </p:cNvGraphicFramePr>
          <p:nvPr/>
        </p:nvGraphicFramePr>
        <p:xfrm>
          <a:off x="4929190" y="2643182"/>
          <a:ext cx="1785938" cy="202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2" name="CorelDRAW" r:id="rId7" imgW="4203360" imgH="4765680" progId="">
                  <p:embed/>
                </p:oleObj>
              </mc:Choice>
              <mc:Fallback>
                <p:oleObj name="CorelDRAW" r:id="rId7" imgW="4203360" imgH="4765680" progId="">
                  <p:embed/>
                  <p:pic>
                    <p:nvPicPr>
                      <p:cNvPr id="0" name="Picture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9190" y="2643182"/>
                        <a:ext cx="1785938" cy="202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3643306" y="4857760"/>
          <a:ext cx="3786214" cy="17489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3" name="CorelDRAW" r:id="rId8" imgW="7212600" imgH="3332160" progId="">
                  <p:embed/>
                </p:oleObj>
              </mc:Choice>
              <mc:Fallback>
                <p:oleObj name="CorelDRAW" r:id="rId8" imgW="7212600" imgH="3332160" progId="">
                  <p:embed/>
                  <p:pic>
                    <p:nvPicPr>
                      <p:cNvPr id="0" name="Picture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3306" y="4857760"/>
                        <a:ext cx="3786214" cy="17489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Прямая соединительная линия 17"/>
          <p:cNvCxnSpPr/>
          <p:nvPr/>
        </p:nvCxnSpPr>
        <p:spPr>
          <a:xfrm rot="5400000" flipH="1" flipV="1">
            <a:off x="7215206" y="500042"/>
            <a:ext cx="1214446" cy="92869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16200000" flipH="1">
            <a:off x="7250925" y="607199"/>
            <a:ext cx="1143008" cy="78581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500034" y="352364"/>
            <a:ext cx="3400739" cy="193899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ты, находясь в помещении, 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услышал выстрелы,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236666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428596" y="304655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28596" y="370551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428596" y="450057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428596" y="492919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428596" y="585789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108" name="Object 12"/>
          <p:cNvGraphicFramePr>
            <a:graphicFrameLocks noChangeAspect="1"/>
          </p:cNvGraphicFramePr>
          <p:nvPr/>
        </p:nvGraphicFramePr>
        <p:xfrm>
          <a:off x="7143768" y="3143248"/>
          <a:ext cx="1785937" cy="202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4" name="CorelDRAW" r:id="rId10" imgW="4203360" imgH="4765680" progId="">
                  <p:embed/>
                </p:oleObj>
              </mc:Choice>
              <mc:Fallback>
                <p:oleObj name="CorelDRAW" r:id="rId10" imgW="4203360" imgH="4765680" progId="">
                  <p:embed/>
                  <p:pic>
                    <p:nvPicPr>
                      <p:cNvPr id="0" name="Picture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68" y="3143248"/>
                        <a:ext cx="1785937" cy="202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ятно 1 6"/>
          <p:cNvSpPr/>
          <p:nvPr/>
        </p:nvSpPr>
        <p:spPr>
          <a:xfrm>
            <a:off x="7286644" y="4643446"/>
            <a:ext cx="1428760" cy="1143008"/>
          </a:xfrm>
          <a:prstGeom prst="irregularSeal1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мка 1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3674" y="1928802"/>
            <a:ext cx="392909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кричи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плачь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капризничай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жалуйся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паникуй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встречайся взглядом с террористами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вспоминай что-нибудь хорошее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выполняй требования террористов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экономь силы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50064" y="352364"/>
            <a:ext cx="2878994" cy="163121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 попал в заложники,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Блок-схема: узел 6"/>
          <p:cNvSpPr/>
          <p:nvPr/>
        </p:nvSpPr>
        <p:spPr>
          <a:xfrm>
            <a:off x="428596" y="207167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428596" y="248183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428596" y="285749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428596" y="327688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364331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428596" y="550070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152" name="Object 8"/>
          <p:cNvGraphicFramePr>
            <a:graphicFrameLocks noChangeAspect="1"/>
          </p:cNvGraphicFramePr>
          <p:nvPr/>
        </p:nvGraphicFramePr>
        <p:xfrm>
          <a:off x="4429124" y="642918"/>
          <a:ext cx="1557337" cy="290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6" name="CorelDRAW" r:id="rId3" imgW="2834640" imgH="5288760" progId="">
                  <p:embed/>
                </p:oleObj>
              </mc:Choice>
              <mc:Fallback>
                <p:oleObj name="CorelDRAW" r:id="rId3" imgW="2834640" imgH="5288760" progId="">
                  <p:embed/>
                  <p:pic>
                    <p:nvPicPr>
                      <p:cNvPr id="0" name="Picture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24" y="642918"/>
                        <a:ext cx="1557337" cy="290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3" name="Object 9"/>
          <p:cNvGraphicFramePr>
            <a:graphicFrameLocks noChangeAspect="1"/>
          </p:cNvGraphicFramePr>
          <p:nvPr/>
        </p:nvGraphicFramePr>
        <p:xfrm>
          <a:off x="5715008" y="214290"/>
          <a:ext cx="1557337" cy="290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7" name="CorelDRAW" r:id="rId5" imgW="2834640" imgH="5288760" progId="">
                  <p:embed/>
                </p:oleObj>
              </mc:Choice>
              <mc:Fallback>
                <p:oleObj name="CorelDRAW" r:id="rId5" imgW="2834640" imgH="5288760" progId="">
                  <p:embed/>
                  <p:pic>
                    <p:nvPicPr>
                      <p:cNvPr id="0" name="Picture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8" y="214290"/>
                        <a:ext cx="1557337" cy="290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5" name="Object 11"/>
          <p:cNvGraphicFramePr>
            <a:graphicFrameLocks noChangeAspect="1"/>
          </p:cNvGraphicFramePr>
          <p:nvPr/>
        </p:nvGraphicFramePr>
        <p:xfrm>
          <a:off x="4143372" y="2553166"/>
          <a:ext cx="3214710" cy="4090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8" name="CorelDRAW" r:id="rId6" imgW="1438560" imgH="1830600" progId="">
                  <p:embed/>
                </p:oleObj>
              </mc:Choice>
              <mc:Fallback>
                <p:oleObj name="CorelDRAW" r:id="rId6" imgW="1438560" imgH="1830600" progId="">
                  <p:embed/>
                  <p:pic>
                    <p:nvPicPr>
                      <p:cNvPr id="0" name="Picture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372" y="2553166"/>
                        <a:ext cx="3214710" cy="40905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4" name="Object 10"/>
          <p:cNvGraphicFramePr>
            <a:graphicFrameLocks noChangeAspect="1"/>
          </p:cNvGraphicFramePr>
          <p:nvPr/>
        </p:nvGraphicFramePr>
        <p:xfrm>
          <a:off x="7358082" y="3714752"/>
          <a:ext cx="1557337" cy="290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9" name="CorelDRAW" r:id="rId8" imgW="2834640" imgH="5288760" progId="">
                  <p:embed/>
                </p:oleObj>
              </mc:Choice>
              <mc:Fallback>
                <p:oleObj name="CorelDRAW" r:id="rId8" imgW="2834640" imgH="5288760" progId="">
                  <p:embed/>
                  <p:pic>
                    <p:nvPicPr>
                      <p:cNvPr id="0" name="Picture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8082" y="3714752"/>
                        <a:ext cx="1557337" cy="290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Блок-схема: узел 14"/>
          <p:cNvSpPr/>
          <p:nvPr/>
        </p:nvSpPr>
        <p:spPr>
          <a:xfrm>
            <a:off x="428596" y="407194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428596" y="472412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>
            <a:off x="428596" y="510901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мка 1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189" name="Picture 45" descr="Painted Children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5" y="2371485"/>
            <a:ext cx="1974561" cy="1480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5200" y="1785926"/>
            <a:ext cx="3885362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позволь толпе нести тебя</a:t>
            </a:r>
          </a:p>
          <a:p>
            <a:endParaRPr lang="ru-RU" sz="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старайся продвинуться к краю толпы</a:t>
            </a:r>
          </a:p>
          <a:p>
            <a:endParaRPr lang="ru-RU" sz="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держи руки в карманах</a:t>
            </a:r>
          </a:p>
          <a:p>
            <a:endParaRPr lang="ru-RU" sz="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разведи согнутые в локтях руки чуть в стороны, чтобы грудная клетка не была сдавлена</a:t>
            </a:r>
          </a:p>
          <a:p>
            <a:endParaRPr lang="ru-RU" sz="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старайся удержаться на ногах любыми способами</a:t>
            </a:r>
          </a:p>
          <a:p>
            <a:endParaRPr lang="ru-RU" sz="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освободись от шарфа, сумки, галстука</a:t>
            </a:r>
          </a:p>
          <a:p>
            <a:endParaRPr lang="ru-RU" sz="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стремись оказаться подальше от высоких и крупных людей, людей с громоздкими предметами и большими сумками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3929058" y="571480"/>
          <a:ext cx="4429156" cy="17217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0" name="CorelDRAW CMX" r:id="rId3" imgW="2770560" imgH="1077120" progId="">
                  <p:embed/>
                </p:oleObj>
              </mc:Choice>
              <mc:Fallback>
                <p:oleObj name="CorelDRAW CMX" r:id="rId3" imgW="2770560" imgH="1077120" progId="">
                  <p:embed/>
                  <p:pic>
                    <p:nvPicPr>
                      <p:cNvPr id="0" name="Picture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9058" y="571480"/>
                        <a:ext cx="4429156" cy="17217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4572000" y="1928802"/>
          <a:ext cx="4429125" cy="172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1" name="CorelDRAW CMX" r:id="rId5" imgW="2770560" imgH="1077120" progId="">
                  <p:embed/>
                </p:oleObj>
              </mc:Choice>
              <mc:Fallback>
                <p:oleObj name="CorelDRAW CMX" r:id="rId5" imgW="2770560" imgH="1077120" progId="">
                  <p:embed/>
                  <p:pic>
                    <p:nvPicPr>
                      <p:cNvPr id="0" name="Picture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928802"/>
                        <a:ext cx="4429125" cy="172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Блок-схема: узел 5"/>
          <p:cNvSpPr/>
          <p:nvPr/>
        </p:nvSpPr>
        <p:spPr>
          <a:xfrm>
            <a:off x="428596" y="192880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428596" y="293817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428596" y="329536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428596" y="422405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428596" y="485776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550070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928662" y="285728"/>
            <a:ext cx="2246385" cy="163121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 попал в толпу,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4429124" y="3714752"/>
          <a:ext cx="901165" cy="2661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2" name="CorelDRAW" r:id="rId6" imgW="628560" imgH="1855440" progId="">
                  <p:embed/>
                </p:oleObj>
              </mc:Choice>
              <mc:Fallback>
                <p:oleObj name="CorelDRAW" r:id="rId6" imgW="628560" imgH="1855440" progId="">
                  <p:embed/>
                  <p:pic>
                    <p:nvPicPr>
                      <p:cNvPr id="0" name="Picture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24" y="3714752"/>
                        <a:ext cx="901165" cy="26619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7" name="Object 7"/>
          <p:cNvGraphicFramePr>
            <a:graphicFrameLocks noChangeAspect="1"/>
          </p:cNvGraphicFramePr>
          <p:nvPr/>
        </p:nvGraphicFramePr>
        <p:xfrm>
          <a:off x="7215206" y="3643314"/>
          <a:ext cx="1651221" cy="1643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3" name="CorelDRAW" r:id="rId8" imgW="1353600" imgH="1346400" progId="">
                  <p:embed/>
                </p:oleObj>
              </mc:Choice>
              <mc:Fallback>
                <p:oleObj name="CorelDRAW" r:id="rId8" imgW="1353600" imgH="1346400" progId="">
                  <p:embed/>
                  <p:pic>
                    <p:nvPicPr>
                      <p:cNvPr id="0" name="Picture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5206" y="3643314"/>
                        <a:ext cx="1651221" cy="16430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8" name="Object 8"/>
          <p:cNvGraphicFramePr>
            <a:graphicFrameLocks noChangeAspect="1"/>
          </p:cNvGraphicFramePr>
          <p:nvPr/>
        </p:nvGraphicFramePr>
        <p:xfrm>
          <a:off x="5357818" y="4357694"/>
          <a:ext cx="2021079" cy="6397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4" name="CorelDRAW" r:id="rId10" imgW="618480" imgH="196560" progId="">
                  <p:embed/>
                </p:oleObj>
              </mc:Choice>
              <mc:Fallback>
                <p:oleObj name="CorelDRAW" r:id="rId10" imgW="618480" imgH="196560" progId="">
                  <p:embed/>
                  <p:pic>
                    <p:nvPicPr>
                      <p:cNvPr id="0" name="Picture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7818" y="4357694"/>
                        <a:ext cx="2021079" cy="6397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9" name="Object 9"/>
          <p:cNvGraphicFramePr>
            <a:graphicFrameLocks noChangeAspect="1"/>
          </p:cNvGraphicFramePr>
          <p:nvPr/>
        </p:nvGraphicFramePr>
        <p:xfrm>
          <a:off x="5643570" y="5357826"/>
          <a:ext cx="2643206" cy="1110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5" name="CorelDRAW" r:id="rId12" imgW="3248640" imgH="1364040" progId="">
                  <p:embed/>
                </p:oleObj>
              </mc:Choice>
              <mc:Fallback>
                <p:oleObj name="CorelDRAW" r:id="rId12" imgW="3248640" imgH="1364040" progId="">
                  <p:embed/>
                  <p:pic>
                    <p:nvPicPr>
                      <p:cNvPr id="0" name="Picture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3570" y="5357826"/>
                        <a:ext cx="2643206" cy="11105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Блок-схема: узел 15"/>
          <p:cNvSpPr/>
          <p:nvPr/>
        </p:nvSpPr>
        <p:spPr>
          <a:xfrm>
            <a:off x="428596" y="230446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мка 1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3037" y="2071678"/>
            <a:ext cx="371477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емедленно сообщи родителям 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немедленно открой окна, двери, форточки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закрой газовый кран на плите и газовой трубе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вызови службу по телефону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04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покинь квартиру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забери домашних животных, если они есть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ятно 1 5"/>
          <p:cNvSpPr/>
          <p:nvPr/>
        </p:nvSpPr>
        <p:spPr>
          <a:xfrm>
            <a:off x="4500562" y="2000240"/>
            <a:ext cx="1785950" cy="2071702"/>
          </a:xfrm>
          <a:prstGeom prst="irregularSeal1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1862728"/>
            <a:ext cx="11837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ГАЗ</a:t>
            </a:r>
            <a:endParaRPr lang="ru-RU" sz="5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00694" y="3714752"/>
            <a:ext cx="1483099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0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04</a:t>
            </a:r>
            <a:endParaRPr lang="ru-RU" sz="10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57224" y="352364"/>
            <a:ext cx="2945615" cy="163121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 услышал запах газа,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узел 9"/>
          <p:cNvSpPr/>
          <p:nvPr/>
        </p:nvSpPr>
        <p:spPr>
          <a:xfrm>
            <a:off x="428596" y="221455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287596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428596" y="357187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28596" y="435769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428596" y="477708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428596" y="517800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6143636" y="285728"/>
          <a:ext cx="2593944" cy="35375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6" name="CorelDRAW" r:id="rId3" imgW="4712400" imgH="6428160" progId="">
                  <p:embed/>
                </p:oleObj>
              </mc:Choice>
              <mc:Fallback>
                <p:oleObj name="CorelDRAW" r:id="rId3" imgW="4712400" imgH="6428160" progId="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636" y="285728"/>
                        <a:ext cx="2593944" cy="35375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5"/>
          <p:cNvGraphicFramePr>
            <a:graphicFrameLocks noChangeAspect="1"/>
          </p:cNvGraphicFramePr>
          <p:nvPr/>
        </p:nvGraphicFramePr>
        <p:xfrm>
          <a:off x="6572264" y="4289367"/>
          <a:ext cx="2251066" cy="22837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7" name="CorelDRAW" r:id="rId5" imgW="3408840" imgH="3458520" progId="">
                  <p:embed/>
                </p:oleObj>
              </mc:Choice>
              <mc:Fallback>
                <p:oleObj name="CorelDRAW" r:id="rId5" imgW="3408840" imgH="3458520" progId="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2264" y="4289367"/>
                        <a:ext cx="2251066" cy="22837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5" name="Object 7"/>
          <p:cNvGraphicFramePr>
            <a:graphicFrameLocks noChangeAspect="1"/>
          </p:cNvGraphicFramePr>
          <p:nvPr/>
        </p:nvGraphicFramePr>
        <p:xfrm>
          <a:off x="1500166" y="5786454"/>
          <a:ext cx="3714776" cy="466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8" name="CorelDRAW" r:id="rId7" imgW="4150800" imgH="617040" progId="">
                  <p:embed/>
                </p:oleObj>
              </mc:Choice>
              <mc:Fallback>
                <p:oleObj name="CorelDRAW" r:id="rId7" imgW="4150800" imgH="617040" progId="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166" y="5786454"/>
                        <a:ext cx="3714776" cy="4668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Рамка 1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0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3810014"/>
              </p:ext>
            </p:extLst>
          </p:nvPr>
        </p:nvGraphicFramePr>
        <p:xfrm>
          <a:off x="6660232" y="2312293"/>
          <a:ext cx="2428860" cy="45457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7" name="CorelDRAW CMX" r:id="rId3" imgW="1248840" imgH="2338920" progId="">
                  <p:embed/>
                </p:oleObj>
              </mc:Choice>
              <mc:Fallback>
                <p:oleObj name="CorelDRAW CMX" r:id="rId3" imgW="1248840" imgH="2338920" progId="">
                  <p:embed/>
                  <p:pic>
                    <p:nvPicPr>
                      <p:cNvPr id="0" name="Picture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0232" y="2312293"/>
                        <a:ext cx="2428860" cy="45457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33674" y="2143116"/>
            <a:ext cx="414340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позвони по телефону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01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сообщи, где происходит пожар, что горит, адрес, номер телефона, свою фамилию, как удобнее подъехать к дому, есть ли опасность для людей</a:t>
            </a:r>
          </a:p>
          <a:p>
            <a:endParaRPr lang="ru-RU" sz="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говори по телефону чётко и спокойно</a:t>
            </a:r>
          </a:p>
          <a:p>
            <a:endParaRPr lang="ru-RU" sz="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покинь квартиру</a:t>
            </a:r>
          </a:p>
          <a:p>
            <a:endParaRPr lang="ru-RU" sz="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двигайся ползком или пригнувшись, надень на нос и рот повязку, смоченную водой</a:t>
            </a:r>
          </a:p>
          <a:p>
            <a:endParaRPr lang="ru-RU" sz="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дверь в задымленное помещение открывай осторожно, чтобы быстрый поток воздуха не вызвал вспышки пламени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201" name="Object 9"/>
          <p:cNvGraphicFramePr>
            <a:graphicFrameLocks noChangeAspect="1"/>
          </p:cNvGraphicFramePr>
          <p:nvPr/>
        </p:nvGraphicFramePr>
        <p:xfrm>
          <a:off x="142845" y="142852"/>
          <a:ext cx="1611710" cy="571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8" name="CorelDRAW CMX" r:id="rId5" imgW="2775240" imgH="984600" progId="">
                  <p:embed/>
                </p:oleObj>
              </mc:Choice>
              <mc:Fallback>
                <p:oleObj name="CorelDRAW CMX" r:id="rId5" imgW="2775240" imgH="984600" progId="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45" y="142852"/>
                        <a:ext cx="1611710" cy="5715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2" name="Object 10"/>
          <p:cNvGraphicFramePr>
            <a:graphicFrameLocks noChangeAspect="1"/>
          </p:cNvGraphicFramePr>
          <p:nvPr/>
        </p:nvGraphicFramePr>
        <p:xfrm>
          <a:off x="5857884" y="285728"/>
          <a:ext cx="2022234" cy="23592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9" name="CorelDRAW CMX" r:id="rId7" imgW="2358360" imgH="2750760" progId="">
                  <p:embed/>
                </p:oleObj>
              </mc:Choice>
              <mc:Fallback>
                <p:oleObj name="CorelDRAW CMX" r:id="rId7" imgW="2358360" imgH="2750760" progId="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7884" y="285728"/>
                        <a:ext cx="2022234" cy="23592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000628" y="357166"/>
            <a:ext cx="1483098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0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01</a:t>
            </a:r>
            <a:endParaRPr lang="ru-RU" sz="10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Блок-схема: узел 9"/>
          <p:cNvSpPr/>
          <p:nvPr/>
        </p:nvSpPr>
        <p:spPr>
          <a:xfrm>
            <a:off x="428596" y="239437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428596" y="389457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28596" y="426778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428596" y="462497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428596" y="554443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928662" y="285728"/>
            <a:ext cx="3118161" cy="193899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 эвакуируешься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 сообщении о пожаре,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204" name="Object 12"/>
          <p:cNvGraphicFramePr>
            <a:graphicFrameLocks noChangeAspect="1"/>
          </p:cNvGraphicFramePr>
          <p:nvPr/>
        </p:nvGraphicFramePr>
        <p:xfrm>
          <a:off x="4572000" y="4008571"/>
          <a:ext cx="2786082" cy="2744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0" name="CorelDRAW" r:id="rId9" imgW="2697840" imgH="2658240" progId="">
                  <p:embed/>
                </p:oleObj>
              </mc:Choice>
              <mc:Fallback>
                <p:oleObj name="CorelDRAW" r:id="rId9" imgW="2697840" imgH="2658240" progId="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008571"/>
                        <a:ext cx="2786082" cy="27442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Рамка 1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7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9503490"/>
              </p:ext>
            </p:extLst>
          </p:nvPr>
        </p:nvGraphicFramePr>
        <p:xfrm>
          <a:off x="4283968" y="2564904"/>
          <a:ext cx="4786660" cy="3096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45" name="CorelDRAW" r:id="rId3" imgW="1751760" imgH="721440" progId="">
                  <p:embed/>
                </p:oleObj>
              </mc:Choice>
              <mc:Fallback>
                <p:oleObj name="CorelDRAW" r:id="rId3" imgW="1751760" imgH="721440" progId="">
                  <p:embed/>
                  <p:pic>
                    <p:nvPicPr>
                      <p:cNvPr id="0" name="Picture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968" y="2564904"/>
                        <a:ext cx="4786660" cy="3096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42910" y="1964342"/>
            <a:ext cx="378621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омоги взрослым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захвать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 собой еду, питьевую воду, теплые вещи, фонарик, медицинскую аптечку, свой спасательный круг, верёвку, другие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редства спасения</a:t>
            </a:r>
          </a:p>
          <a:p>
            <a:endParaRPr 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поднимайся на верхние этажи или крышу дома</a:t>
            </a:r>
          </a:p>
          <a:p>
            <a:endParaRPr 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оставайся там до прибытия спасателей</a:t>
            </a:r>
          </a:p>
          <a:p>
            <a:endParaRPr 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подавай сигналы о месте своего нахождения с помощью флагов, света, фонаря или свечи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slide0001-3.jpg"/>
          <p:cNvPicPr>
            <a:picLocks noChangeAspect="1"/>
          </p:cNvPicPr>
          <p:nvPr/>
        </p:nvPicPr>
        <p:blipFill>
          <a:blip r:embed="rId5" cstate="screen">
            <a:lum bright="-2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780"/>
          <a:stretch>
            <a:fillRect/>
          </a:stretch>
        </p:blipFill>
        <p:spPr>
          <a:xfrm>
            <a:off x="4000496" y="4929174"/>
            <a:ext cx="1643074" cy="19288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714348" y="352364"/>
            <a:ext cx="3822200" cy="163121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внезапно началось наводнение,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Блок-схема: узел 5"/>
          <p:cNvSpPr/>
          <p:nvPr/>
        </p:nvSpPr>
        <p:spPr>
          <a:xfrm>
            <a:off x="428596" y="211540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428596" y="360882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428596" y="428625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493843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0178" name="Object 2"/>
          <p:cNvGraphicFramePr>
            <a:graphicFrameLocks noChangeAspect="1"/>
          </p:cNvGraphicFramePr>
          <p:nvPr/>
        </p:nvGraphicFramePr>
        <p:xfrm>
          <a:off x="4929190" y="579437"/>
          <a:ext cx="3957638" cy="277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46" name="CorelDRAW" r:id="rId6" imgW="5550840" imgH="3896640" progId="">
                  <p:embed/>
                </p:oleObj>
              </mc:Choice>
              <mc:Fallback>
                <p:oleObj name="CorelDRAW" r:id="rId6" imgW="5550840" imgH="3896640" progId="">
                  <p:embed/>
                  <p:pic>
                    <p:nvPicPr>
                      <p:cNvPr id="0" name="Picture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9190" y="579437"/>
                        <a:ext cx="3957638" cy="277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79" name="Object 3"/>
          <p:cNvGraphicFramePr>
            <a:graphicFrameLocks noChangeAspect="1"/>
          </p:cNvGraphicFramePr>
          <p:nvPr/>
        </p:nvGraphicFramePr>
        <p:xfrm>
          <a:off x="6772164" y="4143380"/>
          <a:ext cx="2086116" cy="25184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47" name="CorelDRAW CMX" r:id="rId8" imgW="3556080" imgH="4291920" progId="">
                  <p:embed/>
                </p:oleObj>
              </mc:Choice>
              <mc:Fallback>
                <p:oleObj name="CorelDRAW CMX" r:id="rId8" imgW="3556080" imgH="4291920" progId="">
                  <p:embed/>
                  <p:pic>
                    <p:nvPicPr>
                      <p:cNvPr id="0" name="Picture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2164" y="4143380"/>
                        <a:ext cx="2086116" cy="25184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4" name="Object 8"/>
          <p:cNvGraphicFramePr>
            <a:graphicFrameLocks noChangeAspect="1"/>
          </p:cNvGraphicFramePr>
          <p:nvPr/>
        </p:nvGraphicFramePr>
        <p:xfrm>
          <a:off x="5357818" y="4643446"/>
          <a:ext cx="2357454" cy="1094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48" name="CorelDRAW CMX" r:id="rId10" imgW="4599360" imgH="2135880" progId="">
                  <p:embed/>
                </p:oleObj>
              </mc:Choice>
              <mc:Fallback>
                <p:oleObj name="CorelDRAW CMX" r:id="rId10" imgW="4599360" imgH="2135880" progId="">
                  <p:embed/>
                  <p:pic>
                    <p:nvPicPr>
                      <p:cNvPr id="0" name="Picture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7818" y="4643446"/>
                        <a:ext cx="2357454" cy="1094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2" name="Object 6"/>
          <p:cNvGraphicFramePr>
            <a:graphicFrameLocks noChangeAspect="1"/>
          </p:cNvGraphicFramePr>
          <p:nvPr/>
        </p:nvGraphicFramePr>
        <p:xfrm>
          <a:off x="6114432" y="5072074"/>
          <a:ext cx="815022" cy="12795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49" name="CorelDRAW CMX" r:id="rId12" imgW="2929680" imgH="4599360" progId="">
                  <p:embed/>
                </p:oleObj>
              </mc:Choice>
              <mc:Fallback>
                <p:oleObj name="CorelDRAW CMX" r:id="rId12" imgW="2929680" imgH="4599360" progId="">
                  <p:embed/>
                  <p:pic>
                    <p:nvPicPr>
                      <p:cNvPr id="0" name="Picture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4432" y="5072074"/>
                        <a:ext cx="815022" cy="12795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3" name="Object 7"/>
          <p:cNvGraphicFramePr>
            <a:graphicFrameLocks noChangeAspect="1"/>
          </p:cNvGraphicFramePr>
          <p:nvPr/>
        </p:nvGraphicFramePr>
        <p:xfrm>
          <a:off x="5500694" y="5357826"/>
          <a:ext cx="928694" cy="10846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50" name="CorelDRAW CMX" r:id="rId14" imgW="2280240" imgH="2662920" progId="">
                  <p:embed/>
                </p:oleObj>
              </mc:Choice>
              <mc:Fallback>
                <p:oleObj name="CorelDRAW CMX" r:id="rId14" imgW="2280240" imgH="2662920" progId="">
                  <p:embed/>
                  <p:pic>
                    <p:nvPicPr>
                      <p:cNvPr id="0" name="Picture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0694" y="5357826"/>
                        <a:ext cx="928694" cy="10846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Рамка 1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2244764"/>
            <a:ext cx="4000528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сбрось с себя тяжелую одежду и обувь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воспользуйся плавающими вблизи предметами для удержания на поверхности воды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спокойно плыви по течению к берегу или  к ближайшим островкам, строениям и здесь жди спасателей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экономь силы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избегай водоворотов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приближайся к электропроводам и электрическим столбам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Блок-схема: узел 5"/>
          <p:cNvSpPr/>
          <p:nvPr/>
        </p:nvSpPr>
        <p:spPr>
          <a:xfrm>
            <a:off x="428596" y="240116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428596" y="305333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428596" y="400050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428596" y="521495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428596" y="561587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600076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050064" y="352364"/>
            <a:ext cx="2708177" cy="193899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 оказался в воде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 время наводнения,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389" name="Object 5"/>
          <p:cNvGraphicFramePr>
            <a:graphicFrameLocks noChangeAspect="1"/>
          </p:cNvGraphicFramePr>
          <p:nvPr/>
        </p:nvGraphicFramePr>
        <p:xfrm>
          <a:off x="5429256" y="0"/>
          <a:ext cx="2909293" cy="306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2" name="CorelDRAW" r:id="rId3" imgW="1521360" imgH="1602720" progId="">
                  <p:embed/>
                </p:oleObj>
              </mc:Choice>
              <mc:Fallback>
                <p:oleObj name="CorelDRAW" r:id="rId3" imgW="1521360" imgH="1602720" progId="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6" y="0"/>
                        <a:ext cx="2909293" cy="306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Рисунок 2" descr="slide0001-2.jpg"/>
          <p:cNvPicPr>
            <a:picLocks noChangeAspect="1"/>
          </p:cNvPicPr>
          <p:nvPr/>
        </p:nvPicPr>
        <p:blipFill>
          <a:blip r:embed="rId5" cstate="screen">
            <a:lum bright="-1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00760" y="2143115"/>
            <a:ext cx="2928958" cy="24565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639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0743192"/>
              </p:ext>
            </p:extLst>
          </p:nvPr>
        </p:nvGraphicFramePr>
        <p:xfrm>
          <a:off x="4860032" y="4071942"/>
          <a:ext cx="4214810" cy="2173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3" name="CorelDRAW" r:id="rId6" imgW="1663200" imgH="857880" progId="">
                  <p:embed/>
                </p:oleObj>
              </mc:Choice>
              <mc:Fallback>
                <p:oleObj name="CorelDRAW" r:id="rId6" imgW="1663200" imgH="857880" progId="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4071942"/>
                        <a:ext cx="4214810" cy="21739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Рамка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2285992"/>
            <a:ext cx="371477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оставляй включённые электроприборы без присмотра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никогда не тяни за электрический провод руками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включай и выключай электроприборы только сухими руками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самостоятельно не пробуй отремонтировать электрические приборы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засовывай в розетки посторонние предметы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268" name="Object 4"/>
          <p:cNvGraphicFramePr>
            <a:graphicFrameLocks noChangeAspect="1"/>
          </p:cNvGraphicFramePr>
          <p:nvPr/>
        </p:nvGraphicFramePr>
        <p:xfrm>
          <a:off x="6929454" y="571480"/>
          <a:ext cx="1995461" cy="27035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3" name="CorelDRAW" r:id="rId3" imgW="3926880" imgH="5320080" progId="">
                  <p:embed/>
                </p:oleObj>
              </mc:Choice>
              <mc:Fallback>
                <p:oleObj name="CorelDRAW" r:id="rId3" imgW="3926880" imgH="5320080" progId="">
                  <p:embed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9454" y="571480"/>
                        <a:ext cx="1995461" cy="27035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4071934" y="1428736"/>
          <a:ext cx="2571770" cy="1572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4" name="CorelDRAW" r:id="rId5" imgW="8983800" imgH="5493960" progId="">
                  <p:embed/>
                </p:oleObj>
              </mc:Choice>
              <mc:Fallback>
                <p:oleObj name="CorelDRAW" r:id="rId5" imgW="8983800" imgH="5493960" progId="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1934" y="1428736"/>
                        <a:ext cx="2571770" cy="15726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050064" y="352364"/>
            <a:ext cx="2444836" cy="193899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 пользуешься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электроприборами,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242886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28596" y="308783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428596" y="375169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428596" y="468962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428596" y="566205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1271" name="Object 7"/>
          <p:cNvGraphicFramePr>
            <a:graphicFrameLocks noChangeAspect="1"/>
          </p:cNvGraphicFramePr>
          <p:nvPr/>
        </p:nvGraphicFramePr>
        <p:xfrm>
          <a:off x="6215074" y="3429000"/>
          <a:ext cx="2066923" cy="28005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5" name="CorelDRAW" r:id="rId7" imgW="3926880" imgH="5320080" progId="">
                  <p:embed/>
                </p:oleObj>
              </mc:Choice>
              <mc:Fallback>
                <p:oleObj name="CorelDRAW" r:id="rId7" imgW="3926880" imgH="5320080" progId="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5074" y="3429000"/>
                        <a:ext cx="2066923" cy="28005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2" name="Object 8"/>
          <p:cNvGraphicFramePr>
            <a:graphicFrameLocks noChangeAspect="1"/>
          </p:cNvGraphicFramePr>
          <p:nvPr/>
        </p:nvGraphicFramePr>
        <p:xfrm>
          <a:off x="4714876" y="4357694"/>
          <a:ext cx="1143008" cy="19499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6" name="CorelDRAW" r:id="rId8" imgW="749520" imgH="1280160" progId="">
                  <p:embed/>
                </p:oleObj>
              </mc:Choice>
              <mc:Fallback>
                <p:oleObj name="CorelDRAW" r:id="rId8" imgW="749520" imgH="1280160" progId="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76" y="4357694"/>
                        <a:ext cx="1143008" cy="19499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Рамка 1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785786" y="1325562"/>
          <a:ext cx="7572428" cy="344669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93107"/>
                <a:gridCol w="1893107"/>
                <a:gridCol w="1893107"/>
                <a:gridCol w="1893107"/>
              </a:tblGrid>
              <a:tr h="1113068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Единая</a:t>
                      </a:r>
                    </a:p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служба спасения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Милиция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Скорая помощь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79148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Стационарный телефон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02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1410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МТС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112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112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112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1410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Мегафон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010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020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030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1410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Би-Лайн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*01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*02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*03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57158" y="3929066"/>
          <a:ext cx="2932113" cy="2490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CorelDRAW CMX" r:id="rId3" imgW="2770560" imgH="2352960" progId="">
                  <p:embed/>
                </p:oleObj>
              </mc:Choice>
              <mc:Fallback>
                <p:oleObj name="CorelDRAW CMX" r:id="rId3" imgW="2770560" imgH="2352960" progId="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58" y="3929066"/>
                        <a:ext cx="2932113" cy="2490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465672" y="500042"/>
            <a:ext cx="6204264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5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НОМЕРА ЭКСТРЕННЫХ ТЕЛЕФОНОВ</a:t>
            </a:r>
            <a:endParaRPr lang="ru-RU" sz="25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93200" y="5000636"/>
            <a:ext cx="5102422" cy="141577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ru-RU" sz="23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случае возникновения любой беды</a:t>
            </a:r>
          </a:p>
          <a:p>
            <a:pPr algn="r"/>
            <a:r>
              <a:rPr lang="ru-RU" sz="23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3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воните по единому телефону</a:t>
            </a:r>
          </a:p>
          <a:p>
            <a:pPr algn="r"/>
            <a:r>
              <a:rPr lang="ru-RU" sz="23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спасения МЧС России - </a:t>
            </a:r>
            <a:r>
              <a:rPr lang="ru-RU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01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5840" y="2288492"/>
            <a:ext cx="330000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подходи к оголённым или свисающим проводам, не дотрагивайся до них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набрасывай никакой провод на электропровода на столбах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подходи к трансформаторным будкам, в них нельзя прятаться, их нельзя открывать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3929058" y="2571744"/>
          <a:ext cx="3864656" cy="38271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" name="CorelDRAW" r:id="rId3" imgW="1854720" imgH="1836720" progId="">
                  <p:embed/>
                </p:oleObj>
              </mc:Choice>
              <mc:Fallback>
                <p:oleObj name="CorelDRAW" r:id="rId3" imgW="1854720" imgH="1836720" progId="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9058" y="2571744"/>
                        <a:ext cx="3864656" cy="38271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500958" y="285728"/>
            <a:ext cx="1500198" cy="2714644"/>
          </a:xfrm>
          <a:prstGeom prst="rect">
            <a:avLst/>
          </a:prstGeom>
          <a:solidFill>
            <a:srgbClr val="00B050"/>
          </a:solidFill>
          <a:ln>
            <a:noFill/>
          </a:ln>
          <a:scene3d>
            <a:camera prst="isometricOffAxis2Lef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719207" y="1714488"/>
            <a:ext cx="135325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220</a:t>
            </a:r>
            <a:endParaRPr lang="ru-RU" sz="6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57224" y="352364"/>
            <a:ext cx="3400162" cy="193899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 на улице интересуешься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электричеством,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243810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28596" y="352814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428596" y="461573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rot="5400000" flipH="1" flipV="1">
            <a:off x="6858016" y="500042"/>
            <a:ext cx="1214446" cy="92869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16200000" flipH="1">
            <a:off x="6893735" y="607199"/>
            <a:ext cx="1143008" cy="78581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Рамка 1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4" name="Object 6"/>
          <p:cNvGraphicFramePr>
            <a:graphicFrameLocks noChangeAspect="1"/>
          </p:cNvGraphicFramePr>
          <p:nvPr/>
        </p:nvGraphicFramePr>
        <p:xfrm>
          <a:off x="3321970" y="1357298"/>
          <a:ext cx="5679185" cy="29289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7" name="CorelDRAW CMX" r:id="rId3" imgW="4599360" imgH="2371680" progId="">
                  <p:embed/>
                </p:oleObj>
              </mc:Choice>
              <mc:Fallback>
                <p:oleObj name="CorelDRAW CMX" r:id="rId3" imgW="4599360" imgH="2371680" progId="">
                  <p:embed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1970" y="1357298"/>
                        <a:ext cx="5679185" cy="29289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ятно 1 7"/>
          <p:cNvSpPr/>
          <p:nvPr/>
        </p:nvSpPr>
        <p:spPr>
          <a:xfrm>
            <a:off x="5500694" y="3286124"/>
            <a:ext cx="1428760" cy="1857388"/>
          </a:xfrm>
          <a:prstGeom prst="irregularSeal1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2295" name="Object 7"/>
          <p:cNvGraphicFramePr>
            <a:graphicFrameLocks noChangeAspect="1"/>
          </p:cNvGraphicFramePr>
          <p:nvPr/>
        </p:nvGraphicFramePr>
        <p:xfrm>
          <a:off x="7143768" y="4643446"/>
          <a:ext cx="1477944" cy="17189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8" name="CorelDRAW" r:id="rId5" imgW="2381760" imgH="2770560" progId="">
                  <p:embed/>
                </p:oleObj>
              </mc:Choice>
              <mc:Fallback>
                <p:oleObj name="CorelDRAW" r:id="rId5" imgW="2381760" imgH="2770560" progId="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68" y="4643446"/>
                        <a:ext cx="1477944" cy="17189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6" name="Object 8"/>
          <p:cNvGraphicFramePr>
            <a:graphicFrameLocks noChangeAspect="1"/>
          </p:cNvGraphicFramePr>
          <p:nvPr/>
        </p:nvGraphicFramePr>
        <p:xfrm>
          <a:off x="2428860" y="4000504"/>
          <a:ext cx="1506047" cy="14366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9" name="CorelDRAW" r:id="rId7" imgW="1140480" imgH="1087560" progId="">
                  <p:embed/>
                </p:oleObj>
              </mc:Choice>
              <mc:Fallback>
                <p:oleObj name="CorelDRAW" r:id="rId7" imgW="1140480" imgH="1087560" progId="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8860" y="4000504"/>
                        <a:ext cx="1506047" cy="14366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357290" y="500042"/>
            <a:ext cx="6407588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5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ВЗРЫВЫ В ОБЩЕСТВЕННЫХ МЕСТАХ</a:t>
            </a:r>
            <a:endParaRPr lang="ru-RU" sz="25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034" y="1632884"/>
            <a:ext cx="30003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Общественные места – это рынки, остановки городского транспорта, магазины, супермаркеты, площади, парки.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5720" y="5643578"/>
            <a:ext cx="4928529" cy="8002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3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Старайтесь не поддаваться панике,</a:t>
            </a:r>
          </a:p>
          <a:p>
            <a:r>
              <a:rPr lang="ru-RU" sz="23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чтобы не произошло!</a:t>
            </a:r>
            <a:endParaRPr lang="ru-RU" sz="23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5214942" y="4286256"/>
          <a:ext cx="1325873" cy="19288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0" name="CorelDRAW" r:id="rId9" imgW="1276560" imgH="1856520" progId="">
                  <p:embed/>
                </p:oleObj>
              </mc:Choice>
              <mc:Fallback>
                <p:oleObj name="CorelDRAW" r:id="rId9" imgW="1276560" imgH="1856520" progId="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4942" y="4286256"/>
                        <a:ext cx="1325873" cy="19288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Рамка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4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5893735"/>
              </p:ext>
            </p:extLst>
          </p:nvPr>
        </p:nvGraphicFramePr>
        <p:xfrm>
          <a:off x="4237838" y="3271303"/>
          <a:ext cx="4830142" cy="35456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7" name="CorelDRAW" r:id="rId3" imgW="3367080" imgH="2471760" progId="">
                  <p:embed/>
                </p:oleObj>
              </mc:Choice>
              <mc:Fallback>
                <p:oleObj name="CorelDRAW" r:id="rId3" imgW="3367080" imgH="2471760" progId="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7838" y="3271303"/>
                        <a:ext cx="4830142" cy="35456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761410" y="500042"/>
            <a:ext cx="3610860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5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ПОХИЩЕНИЕ ДЕТЕЙ</a:t>
            </a:r>
            <a:endParaRPr lang="ru-RU" sz="25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9180" y="1571612"/>
            <a:ext cx="550072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держаться подальше от дороги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продумывать безопасные маршруты передвижения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стараться не ходить в одиночку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забывать правила пользования мобильными телефонами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1724" y="5286388"/>
            <a:ext cx="3303020" cy="115416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3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Старайтесь</a:t>
            </a:r>
          </a:p>
          <a:p>
            <a:r>
              <a:rPr lang="ru-RU" sz="23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поддаваться панике,</a:t>
            </a:r>
          </a:p>
          <a:p>
            <a:r>
              <a:rPr lang="ru-RU" sz="23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чтобы не произошло!</a:t>
            </a:r>
            <a:endParaRPr lang="ru-RU" sz="23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узел 9"/>
          <p:cNvSpPr/>
          <p:nvPr/>
        </p:nvSpPr>
        <p:spPr>
          <a:xfrm>
            <a:off x="428596" y="171448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428596" y="225149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428596" y="308104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428596" y="363407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4346" name="Object 10"/>
          <p:cNvGraphicFramePr>
            <a:graphicFrameLocks noChangeAspect="1"/>
          </p:cNvGraphicFramePr>
          <p:nvPr/>
        </p:nvGraphicFramePr>
        <p:xfrm>
          <a:off x="5786446" y="1428736"/>
          <a:ext cx="2286017" cy="1578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8" name="CorelDRAW" r:id="rId5" imgW="1856160" imgH="1281240" progId="">
                  <p:embed/>
                </p:oleObj>
              </mc:Choice>
              <mc:Fallback>
                <p:oleObj name="CorelDRAW" r:id="rId5" imgW="1856160" imgH="1281240" progId="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6446" y="1428736"/>
                        <a:ext cx="2286017" cy="15782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Рамка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4386286" y="3786190"/>
          <a:ext cx="3471862" cy="283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6" name="CorelDRAW" r:id="rId3" imgW="3281040" imgH="2677680" progId="">
                  <p:embed/>
                </p:oleObj>
              </mc:Choice>
              <mc:Fallback>
                <p:oleObj name="CorelDRAW" r:id="rId3" imgW="3281040" imgH="2677680" progId="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6286" y="3786190"/>
                        <a:ext cx="3471862" cy="2833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5" name="Object 3"/>
          <p:cNvGraphicFramePr>
            <a:graphicFrameLocks noChangeAspect="1"/>
          </p:cNvGraphicFramePr>
          <p:nvPr/>
        </p:nvGraphicFramePr>
        <p:xfrm>
          <a:off x="5547016" y="82666"/>
          <a:ext cx="3454139" cy="33463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7" name="CorelDRAW" r:id="rId5" imgW="4710240" imgH="4563360" progId="">
                  <p:embed/>
                </p:oleObj>
              </mc:Choice>
              <mc:Fallback>
                <p:oleObj name="CorelDRAW" r:id="rId5" imgW="4710240" imgH="4563360" progId="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7016" y="82666"/>
                        <a:ext cx="3454139" cy="33463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617916" y="500042"/>
            <a:ext cx="3892156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5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ЗАХВАТ ЗАЛОЖНИКОВ</a:t>
            </a:r>
            <a:endParaRPr lang="ru-RU" sz="25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4643446"/>
            <a:ext cx="3884012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3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Старайтесь</a:t>
            </a:r>
          </a:p>
          <a:p>
            <a:r>
              <a:rPr lang="ru-RU" sz="23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поддаваться панике,</a:t>
            </a:r>
          </a:p>
          <a:p>
            <a:r>
              <a:rPr lang="ru-RU" sz="23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чтобы не произошло!</a:t>
            </a:r>
          </a:p>
          <a:p>
            <a:r>
              <a:rPr lang="ru-RU" sz="23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Помните,</a:t>
            </a:r>
          </a:p>
          <a:p>
            <a:r>
              <a:rPr lang="ru-RU" sz="23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вас обязательно спасут!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2910" y="1643050"/>
            <a:ext cx="378621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паниковать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отвлекаться от происходящего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делать резких движений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падать духом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запомнить всё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узел 8"/>
          <p:cNvSpPr/>
          <p:nvPr/>
        </p:nvSpPr>
        <p:spPr>
          <a:xfrm>
            <a:off x="428596" y="178592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233217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428596" y="288520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28596" y="341297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428596" y="396601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мка 1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slide0001-7.jpg"/>
          <p:cNvPicPr>
            <a:picLocks noChangeAspect="1"/>
          </p:cNvPicPr>
          <p:nvPr/>
        </p:nvPicPr>
        <p:blipFill>
          <a:blip r:embed="rId2" cstate="screen">
            <a:lum contrast="30000"/>
          </a:blip>
          <a:stretch>
            <a:fillRect/>
          </a:stretch>
        </p:blipFill>
        <p:spPr>
          <a:xfrm>
            <a:off x="5895592" y="3935372"/>
            <a:ext cx="3102864" cy="2779776"/>
          </a:xfrm>
          <a:prstGeom prst="rect">
            <a:avLst/>
          </a:prstGeom>
        </p:spPr>
      </p:pic>
      <p:pic>
        <p:nvPicPr>
          <p:cNvPr id="16" name="Рисунок 15" descr="slide0001-2.jpg"/>
          <p:cNvPicPr>
            <a:picLocks noChangeAspect="1"/>
          </p:cNvPicPr>
          <p:nvPr/>
        </p:nvPicPr>
        <p:blipFill>
          <a:blip r:embed="rId3" cstate="screen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2198" y="881806"/>
            <a:ext cx="3042480" cy="2761508"/>
          </a:xfrm>
          <a:prstGeom prst="rect">
            <a:avLst/>
          </a:prstGeom>
        </p:spPr>
      </p:pic>
      <p:pic>
        <p:nvPicPr>
          <p:cNvPr id="17" name="Рисунок 16" descr="slide0001-3.jpg"/>
          <p:cNvPicPr>
            <a:picLocks noChangeAspect="1"/>
          </p:cNvPicPr>
          <p:nvPr/>
        </p:nvPicPr>
        <p:blipFill>
          <a:blip r:embed="rId4" cstate="screen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43240" y="708470"/>
            <a:ext cx="3012000" cy="2791968"/>
          </a:xfrm>
          <a:prstGeom prst="rect">
            <a:avLst/>
          </a:prstGeom>
        </p:spPr>
      </p:pic>
      <p:pic>
        <p:nvPicPr>
          <p:cNvPr id="18" name="Рисунок 17" descr="slide0001-4.jpg"/>
          <p:cNvPicPr>
            <a:picLocks noChangeAspect="1"/>
          </p:cNvPicPr>
          <p:nvPr/>
        </p:nvPicPr>
        <p:blipFill>
          <a:blip r:embed="rId5" cstate="screen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65322" y="274884"/>
            <a:ext cx="3054716" cy="2725488"/>
          </a:xfrm>
          <a:prstGeom prst="rect">
            <a:avLst/>
          </a:prstGeom>
        </p:spPr>
      </p:pic>
      <p:pic>
        <p:nvPicPr>
          <p:cNvPr id="19" name="Рисунок 18" descr="slide0001-6.jpg"/>
          <p:cNvPicPr>
            <a:picLocks noChangeAspect="1"/>
          </p:cNvPicPr>
          <p:nvPr/>
        </p:nvPicPr>
        <p:blipFill>
          <a:blip r:embed="rId6" cstate="screen">
            <a:lum contrast="30000"/>
          </a:blip>
          <a:stretch>
            <a:fillRect/>
          </a:stretch>
        </p:blipFill>
        <p:spPr>
          <a:xfrm>
            <a:off x="3000364" y="3606948"/>
            <a:ext cx="3194304" cy="2822448"/>
          </a:xfrm>
          <a:prstGeom prst="rect">
            <a:avLst/>
          </a:prstGeom>
        </p:spPr>
      </p:pic>
      <p:pic>
        <p:nvPicPr>
          <p:cNvPr id="20" name="Рисунок 19" descr="slide0001-5.jpg"/>
          <p:cNvPicPr>
            <a:picLocks noChangeAspect="1"/>
          </p:cNvPicPr>
          <p:nvPr/>
        </p:nvPicPr>
        <p:blipFill>
          <a:blip r:embed="rId7" cstate="screen">
            <a:lum contrast="30000"/>
          </a:blip>
          <a:stretch>
            <a:fillRect/>
          </a:stretch>
        </p:blipFill>
        <p:spPr>
          <a:xfrm>
            <a:off x="142844" y="3894414"/>
            <a:ext cx="3066288" cy="2749296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/>
          <p:nvPr/>
        </p:nvSpPr>
        <p:spPr>
          <a:xfrm>
            <a:off x="285720" y="1000108"/>
            <a:ext cx="1500198" cy="50006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 smtClean="0"/>
              <a:t>Какойк</a:t>
            </a:r>
            <a:endParaRPr lang="ru-RU" sz="9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20026" y="1000108"/>
            <a:ext cx="1440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Какой классный</a:t>
            </a:r>
          </a:p>
          <a:p>
            <a:r>
              <a:rPr lang="ru-RU" sz="1400" b="1" dirty="0" smtClean="0">
                <a:solidFill>
                  <a:srgbClr val="C00000"/>
                </a:solidFill>
              </a:rPr>
              <a:t>телефон</a:t>
            </a:r>
            <a:r>
              <a:rPr lang="ru-RU" sz="1400" dirty="0" smtClean="0">
                <a:solidFill>
                  <a:srgbClr val="C00000"/>
                </a:solidFill>
              </a:rPr>
              <a:t>!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319675" y="244784"/>
            <a:ext cx="3038011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5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ЛОЖНЫЙ ВЫЗОВ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000232" y="1000108"/>
            <a:ext cx="1071570" cy="8572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14678" y="2928934"/>
            <a:ext cx="1500198" cy="5715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947976" y="3571876"/>
            <a:ext cx="2195528" cy="5715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76286" y="4214818"/>
            <a:ext cx="1452573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215206" y="4133854"/>
            <a:ext cx="1285884" cy="50959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2000232" y="942958"/>
            <a:ext cx="10715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Стой!</a:t>
            </a:r>
          </a:p>
          <a:p>
            <a:r>
              <a:rPr lang="ru-RU" sz="1400" b="1" dirty="0" smtClean="0">
                <a:solidFill>
                  <a:srgbClr val="C00000"/>
                </a:solidFill>
              </a:rPr>
              <a:t>Не бери!</a:t>
            </a:r>
          </a:p>
          <a:p>
            <a:r>
              <a:rPr lang="ru-RU" sz="1400" b="1" dirty="0" smtClean="0">
                <a:solidFill>
                  <a:srgbClr val="C00000"/>
                </a:solidFill>
              </a:rPr>
              <a:t>А вдруг там бомба!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70214" y="2943222"/>
            <a:ext cx="1500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Давай вызовем полицию!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71538" y="4262443"/>
            <a:ext cx="1428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Не подходить!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03485" y="3635363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Классно! Один звонок, и столько шума…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262791" y="4110042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Вы молодцы, ребята!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30" name="Рамка 2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0001-7.jpg"/>
          <p:cNvPicPr>
            <a:picLocks noChangeAspect="1"/>
          </p:cNvPicPr>
          <p:nvPr/>
        </p:nvPicPr>
        <p:blipFill>
          <a:blip r:embed="rId2" cstate="screen">
            <a:lum contrast="30000"/>
          </a:blip>
          <a:stretch>
            <a:fillRect/>
          </a:stretch>
        </p:blipFill>
        <p:spPr>
          <a:xfrm>
            <a:off x="5786446" y="3286124"/>
            <a:ext cx="3206496" cy="2816352"/>
          </a:xfrm>
          <a:prstGeom prst="rect">
            <a:avLst/>
          </a:prstGeom>
        </p:spPr>
      </p:pic>
      <p:pic>
        <p:nvPicPr>
          <p:cNvPr id="3" name="Рисунок 2" descr="slide0001-3.jpg"/>
          <p:cNvPicPr>
            <a:picLocks noChangeAspect="1"/>
          </p:cNvPicPr>
          <p:nvPr/>
        </p:nvPicPr>
        <p:blipFill>
          <a:blip r:embed="rId3" cstate="screen">
            <a:lum contrast="30000"/>
          </a:blip>
          <a:stretch>
            <a:fillRect/>
          </a:stretch>
        </p:blipFill>
        <p:spPr>
          <a:xfrm>
            <a:off x="142844" y="142852"/>
            <a:ext cx="3346704" cy="3176016"/>
          </a:xfrm>
          <a:prstGeom prst="rect">
            <a:avLst/>
          </a:prstGeom>
        </p:spPr>
      </p:pic>
      <p:pic>
        <p:nvPicPr>
          <p:cNvPr id="4" name="Рисунок 3" descr="slide0001-4.jpg"/>
          <p:cNvPicPr>
            <a:picLocks noChangeAspect="1"/>
          </p:cNvPicPr>
          <p:nvPr/>
        </p:nvPicPr>
        <p:blipFill>
          <a:blip r:embed="rId4" cstate="screen">
            <a:lum contrast="30000"/>
          </a:blip>
          <a:stretch>
            <a:fillRect/>
          </a:stretch>
        </p:blipFill>
        <p:spPr>
          <a:xfrm>
            <a:off x="140394" y="3571876"/>
            <a:ext cx="3090672" cy="2877312"/>
          </a:xfrm>
          <a:prstGeom prst="rect">
            <a:avLst/>
          </a:prstGeom>
        </p:spPr>
      </p:pic>
      <p:pic>
        <p:nvPicPr>
          <p:cNvPr id="5" name="Рисунок 4" descr="slide0001-6.jpg"/>
          <p:cNvPicPr>
            <a:picLocks noChangeAspect="1"/>
          </p:cNvPicPr>
          <p:nvPr/>
        </p:nvPicPr>
        <p:blipFill>
          <a:blip r:embed="rId5" cstate="screen">
            <a:lum contrast="30000"/>
          </a:blip>
          <a:stretch>
            <a:fillRect/>
          </a:stretch>
        </p:blipFill>
        <p:spPr>
          <a:xfrm>
            <a:off x="3071802" y="3870030"/>
            <a:ext cx="3133344" cy="2773680"/>
          </a:xfrm>
          <a:prstGeom prst="rect">
            <a:avLst/>
          </a:prstGeom>
        </p:spPr>
      </p:pic>
      <p:pic>
        <p:nvPicPr>
          <p:cNvPr id="6" name="Рисунок 5" descr="slide0001-2.jpg"/>
          <p:cNvPicPr>
            <a:picLocks noChangeAspect="1"/>
          </p:cNvPicPr>
          <p:nvPr/>
        </p:nvPicPr>
        <p:blipFill>
          <a:blip r:embed="rId6" cstate="screen">
            <a:lum contrast="30000"/>
          </a:blip>
          <a:stretch>
            <a:fillRect/>
          </a:stretch>
        </p:blipFill>
        <p:spPr>
          <a:xfrm>
            <a:off x="3214678" y="642918"/>
            <a:ext cx="3078480" cy="2761488"/>
          </a:xfrm>
          <a:prstGeom prst="rect">
            <a:avLst/>
          </a:prstGeom>
        </p:spPr>
      </p:pic>
      <p:pic>
        <p:nvPicPr>
          <p:cNvPr id="7" name="Рисунок 6" descr="slide0001-5.jpg"/>
          <p:cNvPicPr>
            <a:picLocks noChangeAspect="1"/>
          </p:cNvPicPr>
          <p:nvPr/>
        </p:nvPicPr>
        <p:blipFill>
          <a:blip r:embed="rId7" cstate="screen">
            <a:lum contrast="30000"/>
          </a:blip>
          <a:stretch>
            <a:fillRect/>
          </a:stretch>
        </p:blipFill>
        <p:spPr>
          <a:xfrm>
            <a:off x="5929322" y="214290"/>
            <a:ext cx="3060192" cy="2706624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142844" y="206339"/>
            <a:ext cx="928694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214546" y="500042"/>
            <a:ext cx="1214446" cy="5715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72066" y="1428736"/>
            <a:ext cx="1571636" cy="92869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786446" y="3314698"/>
            <a:ext cx="1357322" cy="47149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85786" y="3519488"/>
            <a:ext cx="2357454" cy="5524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929058" y="3957641"/>
            <a:ext cx="1714512" cy="50006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85720" y="4062416"/>
            <a:ext cx="1357322" cy="4381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500562" y="4500570"/>
            <a:ext cx="785818" cy="3571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142976" y="5329251"/>
            <a:ext cx="1428760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74701" y="247801"/>
            <a:ext cx="8524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Круто!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24071" y="504805"/>
            <a:ext cx="121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Давай ещё так сделаем!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53029" y="1533512"/>
            <a:ext cx="14287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Тут подброшен пакет! В нём что-то тикает…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66749" y="3576639"/>
            <a:ext cx="221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Мальчики! Вы не видели, кто оставил пакет?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3345" y="4019556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Я видела! Это они бросили!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52501" y="5286388"/>
            <a:ext cx="14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Докладываю!</a:t>
            </a:r>
          </a:p>
          <a:p>
            <a:r>
              <a:rPr lang="ru-RU" sz="1400" b="1" dirty="0" smtClean="0">
                <a:solidFill>
                  <a:srgbClr val="C00000"/>
                </a:solidFill>
              </a:rPr>
              <a:t>Ложный вызов.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24308" y="3943354"/>
            <a:ext cx="157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Пока мы вас поставим на учёт.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72000" y="4538671"/>
            <a:ext cx="71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И всё?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15021" y="3286125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Ждите повестку в суд.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6" name="Рамка 2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85984" y="1071546"/>
            <a:ext cx="4571957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ПАМЯТКА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ЗНАНИЯМ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БЕЗОПАСНОСТИ</a:t>
            </a:r>
          </a:p>
          <a:p>
            <a:pPr algn="ctr"/>
            <a:r>
              <a:rPr lang="ru-RU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ДЕТЕЙ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3798" name="Object 6"/>
          <p:cNvGraphicFramePr>
            <a:graphicFrameLocks noChangeAspect="1"/>
          </p:cNvGraphicFramePr>
          <p:nvPr/>
        </p:nvGraphicFramePr>
        <p:xfrm>
          <a:off x="4572000" y="4357694"/>
          <a:ext cx="3824255" cy="1912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4" name="CorelDRAW" r:id="rId3" imgW="5513760" imgH="2756880" progId="">
                  <p:embed/>
                </p:oleObj>
              </mc:Choice>
              <mc:Fallback>
                <p:oleObj name="CorelDRAW" r:id="rId3" imgW="5513760" imgH="2756880" progId="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357694"/>
                        <a:ext cx="3824255" cy="19121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8416" y="3109927"/>
            <a:ext cx="4572032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трогай его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приближайся к нему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пользуйся мобильным телефоном возле него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запомни время обнаружения предмета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сообщи взрослым (учителю, водителю, соседям, родителям) об этом</a:t>
            </a:r>
          </a:p>
          <a:p>
            <a:endParaRPr lang="ru-RU" sz="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позвони по телефону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02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6072198" y="714356"/>
          <a:ext cx="2660685" cy="2250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name="CorelDRAW CMX" r:id="rId3" imgW="7569000" imgH="6403320" progId="">
                  <p:embed/>
                </p:oleObj>
              </mc:Choice>
              <mc:Fallback>
                <p:oleObj name="CorelDRAW CMX" r:id="rId3" imgW="7569000" imgH="6403320" progId="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2198" y="714356"/>
                        <a:ext cx="2660685" cy="22509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6286512" y="4857760"/>
          <a:ext cx="2299736" cy="171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name="CorelDRAW CMX" r:id="rId5" imgW="4609440" imgH="3436920" progId="">
                  <p:embed/>
                </p:oleObj>
              </mc:Choice>
              <mc:Fallback>
                <p:oleObj name="CorelDRAW CMX" r:id="rId5" imgW="4609440" imgH="3436920" progId="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12" y="4857760"/>
                        <a:ext cx="2299736" cy="1714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428596" y="352364"/>
            <a:ext cx="4740978" cy="286232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 обнаружил неизвестный, бесхозный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вёрток или оставленную сумку,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портфель, коробку в транспорте,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одъезде, квартире, на остановке,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улице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Блок-схема: узел 16"/>
          <p:cNvSpPr/>
          <p:nvPr/>
        </p:nvSpPr>
        <p:spPr>
          <a:xfrm>
            <a:off x="428596" y="325841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узел 18"/>
          <p:cNvSpPr/>
          <p:nvPr/>
        </p:nvSpPr>
        <p:spPr>
          <a:xfrm>
            <a:off x="428596" y="365933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узел 19"/>
          <p:cNvSpPr/>
          <p:nvPr/>
        </p:nvSpPr>
        <p:spPr>
          <a:xfrm>
            <a:off x="428596" y="405592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лок-схема: узел 20"/>
          <p:cNvSpPr/>
          <p:nvPr/>
        </p:nvSpPr>
        <p:spPr>
          <a:xfrm>
            <a:off x="428596" y="471488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лок-схема: узел 21"/>
          <p:cNvSpPr/>
          <p:nvPr/>
        </p:nvSpPr>
        <p:spPr>
          <a:xfrm>
            <a:off x="428596" y="571501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5071053" y="1500174"/>
          <a:ext cx="929707" cy="39290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" name="CorelDRAW CMX" r:id="rId7" imgW="645480" imgH="2751120" progId="">
                  <p:embed/>
                </p:oleObj>
              </mc:Choice>
              <mc:Fallback>
                <p:oleObj name="CorelDRAW CMX" r:id="rId7" imgW="645480" imgH="2751120" progId="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1053" y="1500174"/>
                        <a:ext cx="929707" cy="39290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ятно 1 8"/>
          <p:cNvSpPr/>
          <p:nvPr/>
        </p:nvSpPr>
        <p:spPr>
          <a:xfrm>
            <a:off x="6215074" y="3429000"/>
            <a:ext cx="2214578" cy="2000264"/>
          </a:xfrm>
          <a:prstGeom prst="irregularSeal1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28596" y="511017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мка 1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1379</TotalTime>
  <Words>871</Words>
  <Application>Microsoft Office PowerPoint</Application>
  <PresentationFormat>Экран (4:3)</PresentationFormat>
  <Paragraphs>267</Paragraphs>
  <Slides>20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Times New Roman</vt:lpstr>
      <vt:lpstr>Тема Office</vt:lpstr>
      <vt:lpstr>CorelDRAW CMX</vt:lpstr>
      <vt:lpstr>CorelDRAW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МОУ СОШ № 12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С. А. Залата</dc:creator>
  <cp:lastModifiedBy>Наталья Зуева</cp:lastModifiedBy>
  <cp:revision>189</cp:revision>
  <dcterms:created xsi:type="dcterms:W3CDTF">2010-04-03T08:55:55Z</dcterms:created>
  <dcterms:modified xsi:type="dcterms:W3CDTF">2015-11-05T14:55:02Z</dcterms:modified>
  <cp:contentStatus/>
</cp:coreProperties>
</file>